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67" r:id="rId4"/>
    <p:sldId id="257" r:id="rId5"/>
    <p:sldId id="258" r:id="rId6"/>
    <p:sldId id="259" r:id="rId7"/>
    <p:sldId id="266" r:id="rId8"/>
    <p:sldId id="263" r:id="rId9"/>
    <p:sldId id="260" r:id="rId10"/>
    <p:sldId id="265" r:id="rId11"/>
    <p:sldId id="268" r:id="rId12"/>
    <p:sldId id="279" r:id="rId13"/>
    <p:sldId id="269" r:id="rId14"/>
    <p:sldId id="280" r:id="rId15"/>
    <p:sldId id="281" r:id="rId16"/>
    <p:sldId id="264" r:id="rId17"/>
    <p:sldId id="270" r:id="rId18"/>
    <p:sldId id="274" r:id="rId19"/>
    <p:sldId id="275" r:id="rId20"/>
    <p:sldId id="276" r:id="rId21"/>
    <p:sldId id="273" r:id="rId22"/>
    <p:sldId id="277" r:id="rId23"/>
    <p:sldId id="278" r:id="rId24"/>
    <p:sldId id="284" r:id="rId25"/>
    <p:sldId id="282" r:id="rId26"/>
    <p:sldId id="272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6" d="100"/>
          <a:sy n="76" d="100"/>
        </p:scale>
        <p:origin x="-1200" y="6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FF7B7-DF89-4CA9-9CD4-0AA06CE75E7A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D2E9-CF08-4340-AA71-5EC680B652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58953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FF7B7-DF89-4CA9-9CD4-0AA06CE75E7A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D2E9-CF08-4340-AA71-5EC680B652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74362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FF7B7-DF89-4CA9-9CD4-0AA06CE75E7A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D2E9-CF08-4340-AA71-5EC680B652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7846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FF7B7-DF89-4CA9-9CD4-0AA06CE75E7A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D2E9-CF08-4340-AA71-5EC680B652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83960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FF7B7-DF89-4CA9-9CD4-0AA06CE75E7A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D2E9-CF08-4340-AA71-5EC680B652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47539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FF7B7-DF89-4CA9-9CD4-0AA06CE75E7A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D2E9-CF08-4340-AA71-5EC680B652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88372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FF7B7-DF89-4CA9-9CD4-0AA06CE75E7A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D2E9-CF08-4340-AA71-5EC680B652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65311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FF7B7-DF89-4CA9-9CD4-0AA06CE75E7A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D2E9-CF08-4340-AA71-5EC680B652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38175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FF7B7-DF89-4CA9-9CD4-0AA06CE75E7A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D2E9-CF08-4340-AA71-5EC680B652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67767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FF7B7-DF89-4CA9-9CD4-0AA06CE75E7A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D2E9-CF08-4340-AA71-5EC680B652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27198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FF7B7-DF89-4CA9-9CD4-0AA06CE75E7A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D2E9-CF08-4340-AA71-5EC680B652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74596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FF7B7-DF89-4CA9-9CD4-0AA06CE75E7A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0ED2E9-CF08-4340-AA71-5EC680B652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92988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188640"/>
            <a:ext cx="8424936" cy="648072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72816"/>
            <a:ext cx="7772400" cy="288032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Родительское собрание:</a:t>
            </a:r>
            <a:br>
              <a:rPr lang="ru-RU" b="1" dirty="0" smtClean="0"/>
            </a:br>
            <a:r>
              <a:rPr lang="ru-RU" b="1" dirty="0" smtClean="0"/>
              <a:t>Тема: «Воспитание у детей самостоятельности в самообслуживании»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509120"/>
            <a:ext cx="6728792" cy="1129680"/>
          </a:xfrm>
        </p:spPr>
        <p:txBody>
          <a:bodyPr>
            <a:normAutofit lnSpcReduction="10000"/>
          </a:bodyPr>
          <a:lstStyle/>
          <a:p>
            <a:pPr algn="r"/>
            <a:r>
              <a:rPr lang="ru-RU" sz="2100" b="1" dirty="0" smtClean="0">
                <a:solidFill>
                  <a:schemeClr val="tx1"/>
                </a:solidFill>
              </a:rPr>
              <a:t>Подготовила воспитатель </a:t>
            </a:r>
          </a:p>
          <a:p>
            <a:pPr algn="r"/>
            <a:r>
              <a:rPr lang="ru-RU" sz="2100" b="1" dirty="0" smtClean="0">
                <a:solidFill>
                  <a:schemeClr val="tx1"/>
                </a:solidFill>
              </a:rPr>
              <a:t>МБОУ «Центр образования села Рыркайпий»:</a:t>
            </a:r>
          </a:p>
          <a:p>
            <a:pPr algn="r"/>
            <a:r>
              <a:rPr lang="ru-RU" sz="2100" b="1" dirty="0" smtClean="0">
                <a:solidFill>
                  <a:schemeClr val="tx1"/>
                </a:solidFill>
              </a:rPr>
              <a:t>: Стародуб Роза </a:t>
            </a:r>
            <a:r>
              <a:rPr lang="ru-RU" sz="2100" b="1" dirty="0" err="1" smtClean="0">
                <a:solidFill>
                  <a:schemeClr val="tx1"/>
                </a:solidFill>
              </a:rPr>
              <a:t>Гасановна</a:t>
            </a:r>
            <a:endParaRPr lang="ru-RU" sz="21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085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:\143___10\IMG_507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57165"/>
            <a:ext cx="5072098" cy="3804074"/>
          </a:xfrm>
          <a:prstGeom prst="rect">
            <a:avLst/>
          </a:prstGeom>
          <a:noFill/>
        </p:spPr>
      </p:pic>
      <p:pic>
        <p:nvPicPr>
          <p:cNvPr id="4099" name="Picture 3" descr="G:\143___10\IMG_50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2928934"/>
            <a:ext cx="5277863" cy="3500462"/>
          </a:xfrm>
          <a:prstGeom prst="rect">
            <a:avLst/>
          </a:prstGeom>
          <a:noFill/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5572132" y="357166"/>
            <a:ext cx="3286148" cy="2214578"/>
          </a:xfrm>
        </p:spPr>
        <p:txBody>
          <a:bodyPr>
            <a:noAutofit/>
          </a:bodyPr>
          <a:lstStyle/>
          <a:p>
            <a:r>
              <a:rPr lang="ru-RU" sz="3000" b="1" dirty="0" smtClean="0"/>
              <a:t>Выборы председателя и секретаря родительского собрания</a:t>
            </a:r>
            <a:endParaRPr lang="ru-RU" sz="3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3"/>
            <a:ext cx="5626968" cy="1944216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Повысить родительскую компетенцию в вопросах воспитания у детей самостоятельности в самообслуживании.</a:t>
            </a:r>
            <a:endParaRPr lang="ru-RU" dirty="0"/>
          </a:p>
        </p:txBody>
      </p:sp>
      <p:pic>
        <p:nvPicPr>
          <p:cNvPr id="5123" name="Picture 3" descr="E:\фото2\20191024_0757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168785"/>
            <a:ext cx="3312368" cy="3347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E:\фото2\20191024_0727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00597" y="1502690"/>
            <a:ext cx="3524588" cy="4985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56896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92080" y="2132856"/>
            <a:ext cx="3707904" cy="324036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916832"/>
            <a:ext cx="4536504" cy="4464496"/>
          </a:xfrm>
        </p:spPr>
        <p:txBody>
          <a:bodyPr>
            <a:normAutofit fontScale="70000" lnSpcReduction="20000"/>
          </a:bodyPr>
          <a:lstStyle/>
          <a:p>
            <a:pPr marL="514350" indent="-514350" algn="l"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Дать родителям знания о значении воспитания у детей самостоятельности и культурно – гигиенических навыков.</a:t>
            </a:r>
          </a:p>
          <a:p>
            <a:pPr marL="514350" indent="-514350" algn="l"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Сформировать у родителей представления о значении самообслуживания в воспитании детей их роли в процессе воспитания самостоятельности.</a:t>
            </a:r>
          </a:p>
          <a:p>
            <a:pPr marL="514350" indent="-514350" algn="l"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Развивать у родителей умение работать в группе, сообща, не боятся высказываться по теме собрания.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39552" y="404665"/>
            <a:ext cx="8136904" cy="1296143"/>
          </a:xfrm>
        </p:spPr>
        <p:txBody>
          <a:bodyPr/>
          <a:lstStyle/>
          <a:p>
            <a:r>
              <a:rPr lang="ru-RU" dirty="0" smtClean="0"/>
              <a:t>Задачи родительского собрания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37533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7" y="188640"/>
            <a:ext cx="8424936" cy="633670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3" y="188640"/>
            <a:ext cx="8352929" cy="18722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«Человек не может быть свободным, если он не самостоятелен…»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                                     М. </a:t>
            </a:r>
            <a:r>
              <a:rPr lang="ru-RU" dirty="0" err="1" smtClean="0"/>
              <a:t>Монтессори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/>
              <a:t>Самостоятельность- ценное и очень нужное качество. Воспитывать его необходимо с раннего детства. Дети очень активны и часто стремятся выполнять действия самостоятельно. И нам, взрослым, важно поддерживать детей в этом.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29644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1014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Наши задачи в формировании самостоятельности у малышей: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4906888" cy="4896544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/>
              <a:t>Сформировать новые умения и навыки, закрепить уже имеющиеся;</a:t>
            </a:r>
          </a:p>
          <a:p>
            <a:r>
              <a:rPr lang="ru-RU" b="1" dirty="0" smtClean="0"/>
              <a:t>Воспитание уважения к труду;</a:t>
            </a:r>
          </a:p>
          <a:p>
            <a:r>
              <a:rPr lang="ru-RU" b="1" dirty="0" smtClean="0"/>
              <a:t>Умение своими силами достигать результата, развивать чувство удовлетворения от проделанной работы, уверенность в том, что если постараться, то многое можно сделать самому.</a:t>
            </a:r>
          </a:p>
          <a:p>
            <a:pPr marL="0" indent="0">
              <a:buNone/>
            </a:pPr>
            <a:endParaRPr lang="ru-RU" b="1" dirty="0"/>
          </a:p>
        </p:txBody>
      </p:sp>
      <p:pic>
        <p:nvPicPr>
          <p:cNvPr id="1026" name="Picture 2" descr="E:\фото\20191019_0303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916832"/>
            <a:ext cx="3456384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3664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38138"/>
          </a:xfrm>
        </p:spPr>
        <p:txBody>
          <a:bodyPr>
            <a:normAutofit/>
          </a:bodyPr>
          <a:lstStyle/>
          <a:p>
            <a:r>
              <a:rPr lang="ru-RU" dirty="0" smtClean="0"/>
              <a:t>Вопросы: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412776"/>
            <a:ext cx="4392488" cy="4713387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Как Вы думаете, что такое самостоятельность</a:t>
            </a:r>
          </a:p>
          <a:p>
            <a:r>
              <a:rPr lang="ru-RU" dirty="0" smtClean="0"/>
              <a:t>Действительно ли мы оказываем ребенку помощь стремясь сделать все за ребенка</a:t>
            </a:r>
          </a:p>
          <a:p>
            <a:r>
              <a:rPr lang="ru-RU" dirty="0" smtClean="0"/>
              <a:t>Что может самостоятельно делать ребенок 2-3 лет</a:t>
            </a:r>
            <a:endParaRPr lang="ru-RU" dirty="0"/>
          </a:p>
        </p:txBody>
      </p:sp>
      <p:pic>
        <p:nvPicPr>
          <p:cNvPr id="2050" name="Picture 2" descr="E:\фото\20191022_0652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692696"/>
            <a:ext cx="252028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фото\20191023_0141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503839"/>
            <a:ext cx="2520280" cy="2877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39469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85821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Мы подробнее остановимся на таком виде труда как самообслуживание.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51920" y="2420888"/>
            <a:ext cx="4834880" cy="3705275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Самообслуживание – труд, направленный на удовлетворение повседневных личных потребностей. Трудовое воспитание маленьких детей начинается с </a:t>
            </a:r>
            <a:r>
              <a:rPr lang="ru-RU" dirty="0" smtClean="0">
                <a:solidFill>
                  <a:srgbClr val="002060"/>
                </a:solidFill>
              </a:rPr>
              <a:t>самообслуживания.</a:t>
            </a:r>
            <a:endParaRPr lang="ru-RU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3074" name="Picture 2" descr="E:\фото\20191022_0653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76872"/>
            <a:ext cx="2983260" cy="397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4790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994122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0070C0"/>
                </a:solidFill>
              </a:rPr>
              <a:t>Самообслуживание включает в себя освоение следующих навыков:</a:t>
            </a:r>
            <a:r>
              <a:rPr lang="ru-RU" sz="4000" b="1" dirty="0"/>
              <a:t/>
            </a:r>
            <a:br>
              <a:rPr lang="ru-RU" sz="4000" b="1" dirty="0"/>
            </a:b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562670"/>
            <a:ext cx="5328592" cy="4602634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Снимание и одевание одежды (снимать и одевать обувь, колготки, шорты, юбку или брюки и др.);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Прием пищи (есть ложкой, пить из чашки);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Гигиена тела (мыть руки, лицо, вытирать их полотенцем);</a:t>
            </a:r>
          </a:p>
          <a:p>
            <a:r>
              <a:rPr lang="ru-RU" dirty="0">
                <a:solidFill>
                  <a:srgbClr val="002060"/>
                </a:solidFill>
              </a:rPr>
              <a:t>О</a:t>
            </a:r>
            <a:r>
              <a:rPr lang="ru-RU" dirty="0" smtClean="0">
                <a:solidFill>
                  <a:srgbClr val="002060"/>
                </a:solidFill>
              </a:rPr>
              <a:t>прятности;( пользоваться горшком);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Убирать игрушки, строительный материал в определенное место. Однако надо приучить ребенка не только убирать все после игры, но и поддерживать порядок во время разнообразных занятий.</a:t>
            </a:r>
          </a:p>
          <a:p>
            <a:endParaRPr lang="ru-RU" dirty="0" smtClean="0">
              <a:solidFill>
                <a:srgbClr val="002060"/>
              </a:solidFill>
            </a:endParaRPr>
          </a:p>
          <a:p>
            <a:endParaRPr lang="ru-RU" dirty="0" smtClean="0">
              <a:solidFill>
                <a:srgbClr val="002060"/>
              </a:solidFill>
            </a:endParaRPr>
          </a:p>
          <a:p>
            <a:endParaRPr lang="ru-RU" dirty="0" smtClean="0">
              <a:solidFill>
                <a:srgbClr val="002060"/>
              </a:solidFill>
            </a:endParaRPr>
          </a:p>
          <a:p>
            <a:endParaRPr lang="ru-RU" dirty="0" smtClean="0">
              <a:solidFill>
                <a:srgbClr val="002060"/>
              </a:solidFill>
            </a:endParaRPr>
          </a:p>
        </p:txBody>
      </p:sp>
      <p:pic>
        <p:nvPicPr>
          <p:cNvPr id="4098" name="Picture 2" descr="E:\фото\20191022_0654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7660" y="1196753"/>
            <a:ext cx="2632172" cy="3122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E:\фото2\20191024_07305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890373"/>
            <a:ext cx="2426702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66971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858218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Все эти навыки формируются  под воздействием воспитания при определенном уровне развития у ребенка некоторых</a:t>
            </a:r>
            <a:br>
              <a:rPr lang="ru-RU" sz="3200" b="1" dirty="0" smtClean="0"/>
            </a:br>
            <a:r>
              <a:rPr lang="ru-RU" sz="3200" b="1" dirty="0" smtClean="0"/>
              <a:t> </a:t>
            </a:r>
            <a:r>
              <a:rPr lang="ru-RU" sz="3200" b="1" dirty="0" err="1" smtClean="0"/>
              <a:t>психо</a:t>
            </a:r>
            <a:r>
              <a:rPr lang="ru-RU" sz="3200" b="1" dirty="0" smtClean="0"/>
              <a:t>-физических возможностей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204864"/>
            <a:ext cx="8147248" cy="4176464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Общая моторика (умение садиться,  вставать, ходить, подниматься и спускаться по ступенькам);</a:t>
            </a:r>
          </a:p>
          <a:p>
            <a:r>
              <a:rPr lang="ru-RU" dirty="0" smtClean="0"/>
              <a:t>Мелкая моторика (умение толкать, тянуть, переворачивать предмет, держать его и выпускать из рук, играть с водой, опускать предметы в отверстие в коробке, брать мелкие предметы двумя пальцами, выполнять несложные пальчиковые игры);</a:t>
            </a:r>
          </a:p>
          <a:p>
            <a:r>
              <a:rPr lang="ru-RU" dirty="0" smtClean="0"/>
              <a:t>Зрительно – слуховое внимание (умение смотреть и приходить, когда зовут, слушать сказки, отвечать на вопросы доступным способом);</a:t>
            </a:r>
          </a:p>
          <a:p>
            <a:r>
              <a:rPr lang="ru-RU" dirty="0" smtClean="0"/>
              <a:t>Мышление (уметь узнавать предметы; выполнять простые указания, поручения; уметь имитировать, </a:t>
            </a:r>
            <a:r>
              <a:rPr lang="ru-RU" dirty="0" err="1" smtClean="0"/>
              <a:t>т.е</a:t>
            </a:r>
            <a:r>
              <a:rPr lang="ru-RU" dirty="0" smtClean="0"/>
              <a:t> подражать действиям взрослых).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010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фото2\20191024_07324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6169" y="165220"/>
            <a:ext cx="3384375" cy="3200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E:\фото2\20191024_0754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96252"/>
            <a:ext cx="2952328" cy="3263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E:\фото2\20191024_07332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6169" y="3429000"/>
            <a:ext cx="3384375" cy="2978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:\фото\20191022_06514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44175" y="3366164"/>
            <a:ext cx="3024336" cy="3040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66767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Блиц – опрос на тему : «Знаете ли Вы своего ребенка?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dirty="0" smtClean="0"/>
              <a:t>Снимание и одевание одежды;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Прием пищи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Гигиена тела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Опрятность;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Уборка игрушек , строительного материала в определенное место;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Своевременное пользование туалетом.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0152" y="1412776"/>
            <a:ext cx="2304256" cy="36004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flipV="1">
            <a:off x="5580112" y="4437112"/>
            <a:ext cx="432048" cy="144016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7170" name="Picture 2" descr="E:\фото2\20191024_0734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996952"/>
            <a:ext cx="3240360" cy="3635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E:\фото\20191023_0141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511535"/>
            <a:ext cx="2746400" cy="3312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E:\фото2\20191024_07395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89480"/>
            <a:ext cx="3564545" cy="3731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1800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Упражнение </a:t>
            </a:r>
            <a:br>
              <a:rPr lang="ru-RU" dirty="0" smtClean="0"/>
            </a:br>
            <a:r>
              <a:rPr lang="ru-RU" dirty="0" smtClean="0"/>
              <a:t>«Список самостоятельности»</a:t>
            </a:r>
            <a:endParaRPr lang="ru-RU" dirty="0"/>
          </a:p>
        </p:txBody>
      </p:sp>
      <p:pic>
        <p:nvPicPr>
          <p:cNvPr id="1027" name="Picture 3" descr="G:\143___10\IMG_507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1428736"/>
            <a:ext cx="6000792" cy="45005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Игра «Назови слова , выражающие похвалу ребенку»</a:t>
            </a:r>
            <a:endParaRPr lang="ru-RU" dirty="0"/>
          </a:p>
        </p:txBody>
      </p:sp>
      <p:pic>
        <p:nvPicPr>
          <p:cNvPr id="2050" name="Picture 2" descr="G:\143___10\IMG_507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500173"/>
            <a:ext cx="5143536" cy="3857653"/>
          </a:xfrm>
          <a:prstGeom prst="rect">
            <a:avLst/>
          </a:prstGeom>
          <a:noFill/>
        </p:spPr>
      </p:pic>
      <p:pic>
        <p:nvPicPr>
          <p:cNvPr id="2051" name="Picture 3" descr="G:\143___10\IMG_50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3650510"/>
            <a:ext cx="3643338" cy="28412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457199" y="692695"/>
            <a:ext cx="8468595" cy="55088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6700" b="1" dirty="0" smtClean="0"/>
              <a:t>Как помочь ребенку овладеть какими – либо новыми действиями</a:t>
            </a:r>
          </a:p>
          <a:p>
            <a:endParaRPr lang="ru-RU" sz="5100" b="1" dirty="0" smtClean="0"/>
          </a:p>
          <a:p>
            <a:r>
              <a:rPr lang="ru-RU" sz="5100" dirty="0"/>
              <a:t>Можно выделить </a:t>
            </a:r>
            <a:r>
              <a:rPr lang="ru-RU" sz="5100" b="1" dirty="0"/>
              <a:t>три этапа</a:t>
            </a:r>
            <a:r>
              <a:rPr lang="ru-RU" sz="5100" dirty="0"/>
              <a:t> овладения детьми новыми действиями</a:t>
            </a:r>
            <a:r>
              <a:rPr lang="ru-RU" sz="5100" dirty="0" smtClean="0"/>
              <a:t>:</a:t>
            </a:r>
          </a:p>
          <a:p>
            <a:endParaRPr lang="ru-RU" sz="4000" dirty="0"/>
          </a:p>
          <a:p>
            <a:r>
              <a:rPr lang="ru-RU" b="1" dirty="0"/>
              <a:t>1 этап:</a:t>
            </a:r>
            <a:r>
              <a:rPr lang="ru-RU" dirty="0"/>
              <a:t> </a:t>
            </a:r>
            <a:r>
              <a:rPr lang="ru-RU" b="1" dirty="0"/>
              <a:t>“Научи”. </a:t>
            </a:r>
            <a:r>
              <a:rPr lang="ru-RU" dirty="0"/>
              <a:t>Чтобы действия перешли из внешних (материальных) во внутренние (умственные), ребенку надо сначала показать, как выполняется действие, последовательность его выполнения (алгоритм</a:t>
            </a:r>
            <a:r>
              <a:rPr lang="ru-RU" dirty="0" smtClean="0"/>
              <a:t>).</a:t>
            </a:r>
          </a:p>
          <a:p>
            <a:endParaRPr lang="ru-RU" dirty="0"/>
          </a:p>
          <a:p>
            <a:r>
              <a:rPr lang="ru-RU" b="1" dirty="0"/>
              <a:t>2 этап: “Вместе”. </a:t>
            </a:r>
            <a:r>
              <a:rPr lang="ru-RU" dirty="0"/>
              <a:t>Чтобы ребенок смог самостоятельно выполнять новые для себя действия, необходимо, чтобы сначала он научился их выполнять под руководством и при помощи взрослого (указания, поправки, одобрение</a:t>
            </a:r>
            <a:r>
              <a:rPr lang="ru-RU" dirty="0" smtClean="0"/>
              <a:t>).И </a:t>
            </a:r>
            <a:r>
              <a:rPr lang="ru-RU" dirty="0"/>
              <a:t>здесь крайне важно</a:t>
            </a:r>
            <a:r>
              <a:rPr lang="ru-RU" b="1" dirty="0"/>
              <a:t> </a:t>
            </a:r>
            <a:r>
              <a:rPr lang="ru-RU" dirty="0"/>
              <a:t>поощрять ребенка,</a:t>
            </a:r>
            <a:r>
              <a:rPr lang="ru-RU" b="1" dirty="0"/>
              <a:t> </a:t>
            </a:r>
            <a:r>
              <a:rPr lang="ru-RU" dirty="0"/>
              <a:t>если он все делает правильно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b="1" dirty="0"/>
              <a:t>3 этап:</a:t>
            </a:r>
            <a:r>
              <a:rPr lang="ru-RU" dirty="0"/>
              <a:t> </a:t>
            </a:r>
            <a:r>
              <a:rPr lang="ru-RU" b="1" dirty="0"/>
              <a:t>“Твори”. </a:t>
            </a:r>
            <a:r>
              <a:rPr lang="ru-RU" dirty="0"/>
              <a:t>Ребенок уже самостоятельно выполняет освоенные действия по алгоритму, а затем ищет новые пути выполнения этих действий, проявляя творчество и используя свое воображение.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40373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:\фото\20191022_07535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04664"/>
            <a:ext cx="3096344" cy="3676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E:\фото\20191022_0656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04814"/>
            <a:ext cx="2880453" cy="3608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E:\фото\20191023_01452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43174" y="3286124"/>
            <a:ext cx="3600686" cy="3357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61788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DCIM\143___10\IMG_50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317" y="260648"/>
            <a:ext cx="4557061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E:\DCIM\143___10\IMG_50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924944"/>
            <a:ext cx="4320480" cy="3775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0988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DCIM\143___10\IMG_50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3" y="332656"/>
            <a:ext cx="5163029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DCIM\143___10\IMG_506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708920"/>
            <a:ext cx="4890367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0461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E:\DCIM\143___10\IMG_504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636912"/>
            <a:ext cx="5472608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E:\DCIM\143___10\IMG_505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5072485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9198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DCIM\143___10\IMG_50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5282049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E:\DCIM\143___10\IMG_503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70908" y="3140968"/>
            <a:ext cx="4752529" cy="356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7667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фото2\20191024_0738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4608512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E:\DCIM\143___10\IMG_50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996952"/>
            <a:ext cx="4553366" cy="3499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73372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E:\DCIM\143___10\IMG_503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5414730" cy="406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E:\DCIM\143___10\IMG_505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852936"/>
            <a:ext cx="4427984" cy="3869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05591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1296974"/>
          </a:xfrm>
        </p:spPr>
        <p:txBody>
          <a:bodyPr>
            <a:noAutofit/>
          </a:bodyPr>
          <a:lstStyle/>
          <a:p>
            <a:r>
              <a:rPr lang="ru-RU" sz="3000" b="1" dirty="0" smtClean="0"/>
              <a:t>Мастер класс по изготовлению «снежных комочков из  ниток для пополнения предметно – развивающей среды группы.</a:t>
            </a:r>
            <a:endParaRPr lang="ru-RU" sz="3000" b="1" dirty="0"/>
          </a:p>
        </p:txBody>
      </p:sp>
      <p:pic>
        <p:nvPicPr>
          <p:cNvPr id="5122" name="Picture 2" descr="G:\143___10\IMG_508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785926"/>
            <a:ext cx="4191029" cy="3143272"/>
          </a:xfrm>
          <a:prstGeom prst="rect">
            <a:avLst/>
          </a:prstGeom>
          <a:noFill/>
        </p:spPr>
      </p:pic>
      <p:pic>
        <p:nvPicPr>
          <p:cNvPr id="5123" name="Picture 3" descr="G:\143___10\IMG_508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796620"/>
            <a:ext cx="4214842" cy="31611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Общая фотография по окончанию родительского собрания </a:t>
            </a:r>
            <a:endParaRPr lang="ru-RU" dirty="0"/>
          </a:p>
        </p:txBody>
      </p:sp>
      <p:pic>
        <p:nvPicPr>
          <p:cNvPr id="3075" name="Picture 3" descr="G:\143___10\IMG_51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571612"/>
            <a:ext cx="6786610" cy="49292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188640"/>
            <a:ext cx="8352928" cy="640871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00808"/>
            <a:ext cx="8229600" cy="1764196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                    </a:t>
            </a:r>
          </a:p>
          <a:p>
            <a:pPr marL="0" indent="0">
              <a:buNone/>
            </a:pPr>
            <a:r>
              <a:rPr lang="ru-RU" dirty="0" smtClean="0"/>
              <a:t>                          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6528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475</TotalTime>
  <Words>524</Words>
  <Application>Microsoft Office PowerPoint</Application>
  <PresentationFormat>Экран (4:3)</PresentationFormat>
  <Paragraphs>60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Родительское собрание: Тема: «Воспитание у детей самостоятельности в самообслуживании» </vt:lpstr>
      <vt:lpstr>Выборы председателя и секретаря родительского собрания</vt:lpstr>
      <vt:lpstr>ЦЕЛЬ:</vt:lpstr>
      <vt:lpstr>Задачи родительского собрания</vt:lpstr>
      <vt:lpstr>«Человек не может быть свободным, если он не самостоятелен…»                                      М. Монтессори</vt:lpstr>
      <vt:lpstr>Наши задачи в формировании самостоятельности у малышей:</vt:lpstr>
      <vt:lpstr>Вопросы:</vt:lpstr>
      <vt:lpstr>Мы подробнее остановимся на таком виде труда как самообслуживание.</vt:lpstr>
      <vt:lpstr>Самообслуживание включает в себя освоение следующих навыков: </vt:lpstr>
      <vt:lpstr>Все эти навыки формируются  под воздействием воспитания при определенном уровне развития у ребенка некоторых  психо-физических возможностей</vt:lpstr>
      <vt:lpstr>Слайд 11</vt:lpstr>
      <vt:lpstr>Блиц – опрос на тему : «Знаете ли Вы своего ребенка?</vt:lpstr>
      <vt:lpstr>Слайд 13</vt:lpstr>
      <vt:lpstr>Упражнение  «Список самостоятельности»</vt:lpstr>
      <vt:lpstr>Игра «Назови слова , выражающие похвалу ребенку»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Мастер класс по изготовлению «снежных комочков из  ниток для пополнения предметно – развивающей среды группы.</vt:lpstr>
      <vt:lpstr>Общая фотография по окончанию родительского собрания </vt:lpstr>
      <vt:lpstr>Спасибо за внимание!</vt:lpstr>
    </vt:vector>
  </TitlesOfParts>
  <Company>Функциональность ограничена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«Развитие речи у  детей раннего возраста  посредством игровой деятельности».</dc:title>
  <dc:creator>Демонстрационная версия</dc:creator>
  <cp:lastModifiedBy>Роза</cp:lastModifiedBy>
  <cp:revision>44</cp:revision>
  <dcterms:created xsi:type="dcterms:W3CDTF">2016-01-21T03:29:01Z</dcterms:created>
  <dcterms:modified xsi:type="dcterms:W3CDTF">2020-02-25T03:18:38Z</dcterms:modified>
</cp:coreProperties>
</file>